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8" r:id="rId1"/>
  </p:sldMasterIdLst>
  <p:notesMasterIdLst>
    <p:notesMasterId r:id="rId36"/>
  </p:notesMasterIdLst>
  <p:handoutMasterIdLst>
    <p:handoutMasterId r:id="rId37"/>
  </p:handoutMasterIdLst>
  <p:sldIdLst>
    <p:sldId id="257" r:id="rId2"/>
    <p:sldId id="537" r:id="rId3"/>
    <p:sldId id="502" r:id="rId4"/>
    <p:sldId id="566" r:id="rId5"/>
    <p:sldId id="508" r:id="rId6"/>
    <p:sldId id="509" r:id="rId7"/>
    <p:sldId id="510" r:id="rId8"/>
    <p:sldId id="511" r:id="rId9"/>
    <p:sldId id="513" r:id="rId10"/>
    <p:sldId id="528" r:id="rId11"/>
    <p:sldId id="535" r:id="rId12"/>
    <p:sldId id="557" r:id="rId13"/>
    <p:sldId id="558" r:id="rId14"/>
    <p:sldId id="560" r:id="rId15"/>
    <p:sldId id="556" r:id="rId16"/>
    <p:sldId id="533" r:id="rId17"/>
    <p:sldId id="536" r:id="rId18"/>
    <p:sldId id="542" r:id="rId19"/>
    <p:sldId id="538" r:id="rId20"/>
    <p:sldId id="546" r:id="rId21"/>
    <p:sldId id="540" r:id="rId22"/>
    <p:sldId id="541" r:id="rId23"/>
    <p:sldId id="547" r:id="rId24"/>
    <p:sldId id="565" r:id="rId25"/>
    <p:sldId id="548" r:id="rId26"/>
    <p:sldId id="549" r:id="rId27"/>
    <p:sldId id="550" r:id="rId28"/>
    <p:sldId id="552" r:id="rId29"/>
    <p:sldId id="564" r:id="rId30"/>
    <p:sldId id="567" r:id="rId31"/>
    <p:sldId id="569" r:id="rId32"/>
    <p:sldId id="562" r:id="rId33"/>
    <p:sldId id="563" r:id="rId34"/>
    <p:sldId id="553" r:id="rId3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CC"/>
    <a:srgbClr val="CC0099"/>
    <a:srgbClr val="FF6600"/>
    <a:srgbClr val="990000"/>
    <a:srgbClr val="993366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 varScale="1">
        <p:scale>
          <a:sx n="69" d="100"/>
          <a:sy n="69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5037425877321"/>
          <c:y val="4.726909980846989E-2"/>
          <c:w val="0.8546607368523379"/>
          <c:h val="0.67078598283322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AFC-4D60-BC03-942F190EF2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Annual Data Entry 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C-4D60-BC03-942F190EF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65664"/>
        <c:axId val="82067456"/>
      </c:barChart>
      <c:catAx>
        <c:axId val="820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82067456"/>
        <c:crosses val="autoZero"/>
        <c:auto val="1"/>
        <c:lblAlgn val="ctr"/>
        <c:lblOffset val="100"/>
        <c:noMultiLvlLbl val="0"/>
      </c:catAx>
      <c:valAx>
        <c:axId val="82067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8206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MDM-WEST BENGAL</a:t>
            </a: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67DF0-A40A-45D6-824C-9FF8B7B7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63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908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MDM-WEST BENGAL</a:t>
            </a:r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550E7C-CE43-4B18-9079-D45190434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50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MDM-WEST BENGAL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07616-B4B3-40C4-8CD7-B0038FBCA8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48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50E7C-CE43-4B18-9079-D451904348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Cooked Mid-Day-Meal Programme, WEST BENGAL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50E7C-CE43-4B18-9079-D451904348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Cooked Mid-Day-Meal Programme, WEST BENGAL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7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MDM-WEST BENGAL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0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MDM-WEST BENGAL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700A3C-F36B-44EE-88BB-5197FC4CF0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700A3C-F36B-44EE-88BB-5197FC4CF0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942E2F-491D-479E-8D1A-FB0ED30969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7BA93-EA7A-4B89-85D9-59E3D05508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194ED-C3A0-40B9-8622-F356E6A063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645EB-6B0E-4B56-BAEC-FF419C46E4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844B5-19FF-49C4-840F-527DB5B92F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MDM-WEST BENGAL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8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22FCE-14CF-4022-B73C-D96EB0D2909A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AAE2-C7C3-434D-9E47-937AA2ABEE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4B774-E296-4609-B145-2A13DA4A7060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067FD-4EBB-4A2B-9580-94ECFC74B1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AC954-2A89-47AC-B3AD-C114E3E6879F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08E0F-9E21-4766-B7FE-A0BB9F6F4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D5006-02D9-4C62-8F38-B041788F0C54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336D3-14F7-4EBD-9DC8-CA56F2B96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46366-C636-42F1-BF42-1CBBF9BB79B1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D0A73-9643-4881-A019-14A11AADE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955BE-1821-4BB7-A70E-6A97689B061E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BD2EC-A325-48E2-9A4B-C6CE14846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59207-4C6D-43E4-994D-255DB750E6A0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3F4-DFA4-493B-8ADE-69DA60278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DDC23-1541-4219-AF76-AA7644D6C2EB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FE541-E3D2-4AA1-8063-93174077F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325A5-02A9-4EB3-93D3-D11211725437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24BE2-29A1-4666-9AD5-618F7822D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AD122-2646-4F7B-9D41-E6603E2A7587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72A47-4057-45F8-95EE-1A7ABFB391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D603A-A125-46A0-839C-C6C5ECBC4886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AAEF-7FFB-4253-B48B-4CE982AFE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E8D47C-BF3B-48C1-BCC2-45A30700CB24}" type="datetime1">
              <a:rPr lang="en-US" smtClean="0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836BCE-56CC-486D-875A-BBA4419CA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453" y="4333518"/>
            <a:ext cx="4327147" cy="21544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West Bengal</a:t>
            </a:r>
          </a:p>
          <a:p>
            <a:pPr algn="ctr">
              <a:defRPr/>
            </a:pPr>
            <a:r>
              <a:rPr lang="en-US" sz="4000" b="1" dirty="0" smtClean="0">
                <a:ln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PAB</a:t>
            </a:r>
          </a:p>
          <a:p>
            <a:pPr algn="ctr">
              <a:defRPr/>
            </a:pPr>
            <a:r>
              <a:rPr lang="en-US" sz="4000" b="1" dirty="0" smtClean="0">
                <a:ln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21/06/2018</a:t>
            </a:r>
            <a:endParaRPr lang="en-US" sz="4000" b="1" dirty="0">
              <a:ln>
                <a:prstDash val="solid"/>
              </a:ln>
              <a:solidFill>
                <a:srgbClr val="80008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82" y="228600"/>
            <a:ext cx="66704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Cooked </a:t>
            </a:r>
          </a:p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Mid-Day-Meal</a:t>
            </a:r>
          </a:p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Programme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429000"/>
            <a:ext cx="42287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Annual Work Plan</a:t>
            </a:r>
          </a:p>
          <a:p>
            <a:pPr algn="ctr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&amp;</a:t>
            </a:r>
          </a:p>
          <a:p>
            <a:pPr algn="ctr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Budget</a:t>
            </a:r>
          </a:p>
          <a:p>
            <a:pPr algn="ctr"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2018-19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6858000" y="457200"/>
            <a:ext cx="1828800" cy="222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273" y="304800"/>
            <a:ext cx="8001000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Data Entry Status (TRGMDM) </a:t>
            </a:r>
            <a:b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for </a:t>
            </a:r>
            <a:r>
              <a:rPr lang="en-US" sz="32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2017-18</a:t>
            </a:r>
          </a:p>
        </p:txBody>
      </p:sp>
      <p:pic>
        <p:nvPicPr>
          <p:cNvPr id="6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51199136"/>
              </p:ext>
            </p:extLst>
          </p:nvPr>
        </p:nvGraphicFramePr>
        <p:xfrm>
          <a:off x="288636" y="803275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3023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28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Automated Monitoring System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291947"/>
            <a:ext cx="830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Century" panose="02040604050505020304" pitchFamily="18" charset="0"/>
              </a:rPr>
              <a:t>AMS has started from </a:t>
            </a:r>
            <a:r>
              <a:rPr lang="en-US" sz="2200" dirty="0" smtClean="0">
                <a:latin typeface="Century" panose="02040604050505020304" pitchFamily="18" charset="0"/>
              </a:rPr>
              <a:t>November’17.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Century" panose="02040604050505020304" pitchFamily="18" charset="0"/>
              </a:rPr>
              <a:t>Total number of schools – 83690.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Century" panose="02040604050505020304" pitchFamily="18" charset="0"/>
              </a:rPr>
              <a:t>Total number of schools registered– 82430 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200" dirty="0">
                <a:latin typeface="Century" panose="02040604050505020304" pitchFamily="18" charset="0"/>
              </a:rPr>
              <a:t>On an average 85% schools are reporting on daily basis.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636" y="676919"/>
            <a:ext cx="89154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 smtClean="0">
                <a:latin typeface="Century" panose="02040604050505020304" pitchFamily="18" charset="0"/>
              </a:rPr>
              <a:t>Dining Halls for backward areas:-</a:t>
            </a:r>
            <a:r>
              <a:rPr lang="en-US" sz="1700" dirty="0" smtClean="0">
                <a:latin typeface="Century" panose="02040604050505020304" pitchFamily="18" charset="0"/>
              </a:rPr>
              <a:t> </a:t>
            </a:r>
            <a:r>
              <a:rPr lang="en-US" sz="1700" dirty="0" smtClean="0">
                <a:latin typeface="Century" panose="02040604050505020304" pitchFamily="18" charset="0"/>
              </a:rPr>
              <a:t>1403</a:t>
            </a:r>
            <a:r>
              <a:rPr lang="en-US" sz="1700" dirty="0" smtClean="0">
                <a:latin typeface="Century" panose="02040604050505020304" pitchFamily="18" charset="0"/>
              </a:rPr>
              <a:t> </a:t>
            </a:r>
            <a:r>
              <a:rPr lang="en-US" sz="1700" dirty="0" smtClean="0">
                <a:latin typeface="Century" panose="02040604050505020304" pitchFamily="18" charset="0"/>
              </a:rPr>
              <a:t>dining halls have been constructed out </a:t>
            </a:r>
            <a:r>
              <a:rPr lang="en-US" sz="1700" dirty="0" smtClean="0">
                <a:latin typeface="Century" panose="02040604050505020304" pitchFamily="18" charset="0"/>
              </a:rPr>
              <a:t>of </a:t>
            </a:r>
            <a:r>
              <a:rPr lang="en-US" sz="1700" dirty="0" smtClean="0">
                <a:latin typeface="Century" panose="02040604050505020304" pitchFamily="18" charset="0"/>
              </a:rPr>
              <a:t>State exchequer </a:t>
            </a:r>
            <a:r>
              <a:rPr lang="en-US" sz="1700" dirty="0" smtClean="0">
                <a:latin typeface="Century" panose="02040604050505020304" pitchFamily="18" charset="0"/>
              </a:rPr>
              <a:t>and 1570 dining halls from MP-LAD.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 smtClean="0">
                <a:latin typeface="Century" panose="02040604050505020304" pitchFamily="18" charset="0"/>
              </a:rPr>
              <a:t>LPG :- </a:t>
            </a:r>
            <a:r>
              <a:rPr lang="en-US" sz="1700" dirty="0" smtClean="0">
                <a:latin typeface="Century" panose="02040604050505020304" pitchFamily="18" charset="0"/>
              </a:rPr>
              <a:t>At present 31499 (38%) institutions are using LPG for cooking MDM. Another grant of </a:t>
            </a:r>
            <a:r>
              <a:rPr lang="en-US" sz="1700" dirty="0" err="1" smtClean="0">
                <a:latin typeface="Century" panose="02040604050505020304" pitchFamily="18" charset="0"/>
              </a:rPr>
              <a:t>Rs</a:t>
            </a:r>
            <a:r>
              <a:rPr lang="en-US" sz="1700" dirty="0" smtClean="0">
                <a:latin typeface="Century" panose="02040604050505020304" pitchFamily="18" charset="0"/>
              </a:rPr>
              <a:t>. 9.21 Cr has been released from the State exchequer for installation of LPG in 18435 No. of schools. 	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 smtClean="0">
                <a:latin typeface="Century" panose="02040604050505020304" pitchFamily="18" charset="0"/>
              </a:rPr>
              <a:t>Fire </a:t>
            </a:r>
            <a:r>
              <a:rPr lang="en-US" sz="1700" b="1" dirty="0">
                <a:latin typeface="Century" panose="02040604050505020304" pitchFamily="18" charset="0"/>
              </a:rPr>
              <a:t>Extinguisher</a:t>
            </a:r>
            <a:r>
              <a:rPr lang="en-US" sz="1700" dirty="0">
                <a:latin typeface="Century" panose="02040604050505020304" pitchFamily="18" charset="0"/>
              </a:rPr>
              <a:t> :- </a:t>
            </a:r>
            <a:r>
              <a:rPr lang="en-US" sz="1700" dirty="0" smtClean="0">
                <a:latin typeface="Century" panose="02040604050505020304" pitchFamily="18" charset="0"/>
              </a:rPr>
              <a:t>Installation of Fire </a:t>
            </a:r>
            <a:r>
              <a:rPr lang="en-US" sz="1700" dirty="0" smtClean="0">
                <a:latin typeface="Century" panose="02040604050505020304" pitchFamily="18" charset="0"/>
              </a:rPr>
              <a:t>Extinguishers in </a:t>
            </a:r>
            <a:r>
              <a:rPr lang="en-US" sz="1700" dirty="0" smtClean="0">
                <a:latin typeface="Century" panose="02040604050505020304" pitchFamily="18" charset="0"/>
              </a:rPr>
              <a:t>57996 no. of schools has </a:t>
            </a:r>
            <a:r>
              <a:rPr lang="en-US" sz="1700" dirty="0" smtClean="0">
                <a:latin typeface="Century" panose="02040604050505020304" pitchFamily="18" charset="0"/>
              </a:rPr>
              <a:t>already been </a:t>
            </a:r>
            <a:r>
              <a:rPr lang="en-US" sz="1700" dirty="0" smtClean="0">
                <a:latin typeface="Century" panose="02040604050505020304" pitchFamily="18" charset="0"/>
              </a:rPr>
              <a:t>completed out of State Govt. fund. </a:t>
            </a:r>
            <a:endParaRPr lang="en-US" sz="1700" dirty="0" smtClean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 smtClean="0">
                <a:latin typeface="Century" panose="02040604050505020304" pitchFamily="18" charset="0"/>
              </a:rPr>
              <a:t>Plates </a:t>
            </a:r>
            <a:r>
              <a:rPr lang="en-US" sz="1700" b="1" dirty="0">
                <a:latin typeface="Century" panose="02040604050505020304" pitchFamily="18" charset="0"/>
              </a:rPr>
              <a:t>and glasses</a:t>
            </a:r>
            <a:r>
              <a:rPr lang="en-US" sz="1700" b="1" dirty="0" smtClean="0">
                <a:latin typeface="Century" panose="02040604050505020304" pitchFamily="18" charset="0"/>
              </a:rPr>
              <a:t>:-</a:t>
            </a:r>
            <a:r>
              <a:rPr lang="en-US" sz="1700" dirty="0" smtClean="0">
                <a:latin typeface="Century" panose="02040604050505020304" pitchFamily="18" charset="0"/>
              </a:rPr>
              <a:t>From </a:t>
            </a:r>
            <a:r>
              <a:rPr lang="en-US" sz="1700" dirty="0">
                <a:latin typeface="Century" panose="02040604050505020304" pitchFamily="18" charset="0"/>
              </a:rPr>
              <a:t>S</a:t>
            </a:r>
            <a:r>
              <a:rPr lang="en-US" sz="1700" dirty="0" smtClean="0">
                <a:latin typeface="Century" panose="02040604050505020304" pitchFamily="18" charset="0"/>
              </a:rPr>
              <a:t>tate Fund 80 </a:t>
            </a:r>
            <a:r>
              <a:rPr lang="en-US" sz="1700" dirty="0">
                <a:latin typeface="Century" panose="02040604050505020304" pitchFamily="18" charset="0"/>
              </a:rPr>
              <a:t>lakh units </a:t>
            </a:r>
            <a:r>
              <a:rPr lang="en-US" sz="1700" dirty="0" smtClean="0">
                <a:latin typeface="Century" panose="02040604050505020304" pitchFamily="18" charset="0"/>
              </a:rPr>
              <a:t>of plates and glasses have been purchased and distributed </a:t>
            </a:r>
            <a:r>
              <a:rPr lang="en-US" sz="1700" dirty="0">
                <a:latin typeface="Century" panose="02040604050505020304" pitchFamily="18" charset="0"/>
              </a:rPr>
              <a:t>to the students. </a:t>
            </a:r>
            <a:endParaRPr lang="en-US" sz="1700" dirty="0" smtClean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>
                <a:latin typeface="Century" panose="02040604050505020304" pitchFamily="18" charset="0"/>
              </a:rPr>
              <a:t>Hand Washing</a:t>
            </a:r>
            <a:r>
              <a:rPr lang="en-US" sz="1700" dirty="0">
                <a:latin typeface="Century" panose="02040604050505020304" pitchFamily="18" charset="0"/>
              </a:rPr>
              <a:t>:- Hand washing with soap is being followed in all the schools before taking MDM. </a:t>
            </a:r>
            <a:endParaRPr lang="en-US" sz="1700" dirty="0" smtClean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>
                <a:latin typeface="Century" panose="02040604050505020304" pitchFamily="18" charset="0"/>
              </a:rPr>
              <a:t>Engagement of Education Supervisor:-</a:t>
            </a:r>
            <a:r>
              <a:rPr lang="en-US" sz="1700" dirty="0">
                <a:latin typeface="Century" panose="02040604050505020304" pitchFamily="18" charset="0"/>
              </a:rPr>
              <a:t> 731 Education Supervisors for each Educational Circle have been engaged for better monitoring  and reporting  progress of Mid-Day Meal, SSA &amp; RMSA </a:t>
            </a:r>
            <a:r>
              <a:rPr lang="en-US" sz="1700" dirty="0" err="1">
                <a:latin typeface="Century" panose="02040604050505020304" pitchFamily="18" charset="0"/>
              </a:rPr>
              <a:t>Programmes</a:t>
            </a:r>
            <a:r>
              <a:rPr lang="en-US" sz="1700" dirty="0" smtClean="0">
                <a:latin typeface="Century" panose="02040604050505020304" pitchFamily="18" charset="0"/>
              </a:rPr>
              <a:t>.</a:t>
            </a:r>
            <a:endParaRPr lang="en-US" sz="1700" dirty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>
                <a:latin typeface="Century" panose="02040604050505020304" pitchFamily="18" charset="0"/>
              </a:rPr>
              <a:t>Additional honorarium to cook-cum-helpers</a:t>
            </a:r>
            <a:r>
              <a:rPr lang="en-US" sz="1700" dirty="0">
                <a:latin typeface="Century" panose="02040604050505020304" pitchFamily="18" charset="0"/>
              </a:rPr>
              <a:t>:-The State Government has allowed </a:t>
            </a:r>
            <a:r>
              <a:rPr lang="en-US" sz="1700" dirty="0" err="1">
                <a:latin typeface="Century" panose="02040604050505020304" pitchFamily="18" charset="0"/>
              </a:rPr>
              <a:t>Rs</a:t>
            </a:r>
            <a:r>
              <a:rPr lang="en-US" sz="1700" dirty="0">
                <a:latin typeface="Century" panose="02040604050505020304" pitchFamily="18" charset="0"/>
              </a:rPr>
              <a:t>. 500/- as additional honorarium per month per Cook cum helpers apart from state share since October, 2013.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1700" b="1" dirty="0">
                <a:latin typeface="Century" panose="02040604050505020304" pitchFamily="18" charset="0"/>
              </a:rPr>
              <a:t>Kitchen garden:- </a:t>
            </a:r>
            <a:r>
              <a:rPr lang="en-US" sz="1700" dirty="0">
                <a:latin typeface="Century" panose="02040604050505020304" pitchFamily="18" charset="0"/>
              </a:rPr>
              <a:t>Kitchen garden in 6025 schools have been developed and another 941 is in progress. </a:t>
            </a:r>
            <a:endParaRPr lang="en-US" sz="1700" dirty="0" smtClean="0">
              <a:latin typeface="Century" panose="020406040505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4636" y="1546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alisto MT" pitchFamily="18" charset="0"/>
                <a:ea typeface="+mj-ea"/>
                <a:cs typeface="+mj-cs"/>
              </a:rPr>
              <a:t>Initiatives taken &amp; Good practices by State Govt.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534400" y="0"/>
            <a:ext cx="609600" cy="7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5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14002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listo MT" pitchFamily="18" charset="0"/>
              </a:rPr>
              <a:t>Decisions taken at SLMC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838200"/>
            <a:ext cx="8610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Century" panose="02040604050505020304" pitchFamily="18" charset="0"/>
              </a:rPr>
              <a:t>Third Party Audit for Monitoring:-</a:t>
            </a:r>
            <a:r>
              <a:rPr lang="en-US" dirty="0" smtClean="0">
                <a:latin typeface="Century" panose="02040604050505020304" pitchFamily="18" charset="0"/>
              </a:rPr>
              <a:t>  Third party audit of MDMS the mechanism of P &amp; RD should be considered alongside other officials for monitoring purpose.</a:t>
            </a:r>
            <a:endParaRPr lang="en-US" b="1" dirty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Century" panose="02040604050505020304" pitchFamily="18" charset="0"/>
              </a:rPr>
              <a:t>Supply of Piped drinking water: </a:t>
            </a:r>
            <a:r>
              <a:rPr lang="en-US" dirty="0" smtClean="0">
                <a:latin typeface="Century" panose="02040604050505020304" pitchFamily="18" charset="0"/>
              </a:rPr>
              <a:t> Supply of piped drinking water to all the schools wherever piped water supply is </a:t>
            </a:r>
            <a:r>
              <a:rPr lang="en-US" dirty="0">
                <a:latin typeface="Century" panose="02040604050505020304" pitchFamily="18" charset="0"/>
              </a:rPr>
              <a:t>available may be ensured by the PHE Deptt. </a:t>
            </a:r>
            <a:endParaRPr lang="en-US" dirty="0" smtClean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Century" panose="02040604050505020304" pitchFamily="18" charset="0"/>
              </a:rPr>
              <a:t>Plantation of fruit bearing trees</a:t>
            </a:r>
            <a:r>
              <a:rPr lang="en-US" dirty="0" smtClean="0">
                <a:latin typeface="Century" panose="02040604050505020304" pitchFamily="18" charset="0"/>
              </a:rPr>
              <a:t>:- Plantation of fruit bearing trees within the school compound in consultation with the P &amp; RD, FH &amp; FP Deptt. should be explored.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Century" panose="02040604050505020304" pitchFamily="18" charset="0"/>
              </a:rPr>
              <a:t>Booklet on MDM:- </a:t>
            </a:r>
            <a:r>
              <a:rPr lang="en-US" dirty="0" smtClean="0">
                <a:latin typeface="Century" panose="02040604050505020304" pitchFamily="18" charset="0"/>
              </a:rPr>
              <a:t>A Booklet on best practices should be developed and share with all districts.</a:t>
            </a:r>
            <a:endParaRPr lang="en-US" dirty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Century" panose="02040604050505020304" pitchFamily="18" charset="0"/>
              </a:rPr>
              <a:t>Construction of more Dining Halls</a:t>
            </a:r>
            <a:r>
              <a:rPr lang="en-US" dirty="0" smtClean="0">
                <a:latin typeface="Century" panose="02040604050505020304" pitchFamily="18" charset="0"/>
              </a:rPr>
              <a:t>:- More Dining Halls should be build in the coming year.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Century" panose="02040604050505020304" pitchFamily="18" charset="0"/>
              </a:rPr>
              <a:t>Regular Inspection</a:t>
            </a:r>
            <a:r>
              <a:rPr lang="en-US" dirty="0" smtClean="0">
                <a:latin typeface="Century" panose="02040604050505020304" pitchFamily="18" charset="0"/>
              </a:rPr>
              <a:t>:- Regular Inspection specially in Urban areas should be increased.</a:t>
            </a:r>
            <a:endParaRPr lang="en-US" dirty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v"/>
            </a:pPr>
            <a:endParaRPr lang="en-US" dirty="0" smtClean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458200" y="0"/>
            <a:ext cx="685800" cy="8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4381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14002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alisto MT" pitchFamily="18" charset="0"/>
                <a:ea typeface="+mj-ea"/>
                <a:cs typeface="+mj-cs"/>
              </a:rPr>
              <a:t>Initiatives taken &amp; good practices by Districts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72" y="990600"/>
            <a:ext cx="8610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1700" b="1" dirty="0" smtClean="0">
                <a:latin typeface="Century" panose="02040604050505020304" pitchFamily="18" charset="0"/>
              </a:rPr>
              <a:t>Additional Food Item: </a:t>
            </a:r>
            <a:r>
              <a:rPr lang="en-IN" sz="1700" dirty="0" smtClean="0">
                <a:latin typeface="Century" panose="02040604050505020304" pitchFamily="18" charset="0"/>
              </a:rPr>
              <a:t>Eggs are served once a week in all Districts. Chicken 50 </a:t>
            </a:r>
            <a:r>
              <a:rPr lang="en-IN" sz="1700" dirty="0" err="1" smtClean="0">
                <a:latin typeface="Century" panose="02040604050505020304" pitchFamily="18" charset="0"/>
              </a:rPr>
              <a:t>gm</a:t>
            </a:r>
            <a:r>
              <a:rPr lang="en-IN" sz="1700" dirty="0" smtClean="0">
                <a:latin typeface="Century" panose="02040604050505020304" pitchFamily="18" charset="0"/>
              </a:rPr>
              <a:t> per child served once a month in 12 Districts. </a:t>
            </a:r>
            <a:r>
              <a:rPr lang="en-IN" sz="1700" dirty="0" err="1" smtClean="0">
                <a:latin typeface="Century" panose="02040604050505020304" pitchFamily="18" charset="0"/>
              </a:rPr>
              <a:t>Paneer</a:t>
            </a:r>
            <a:r>
              <a:rPr lang="en-IN" sz="1700" dirty="0" smtClean="0">
                <a:latin typeface="Century" panose="02040604050505020304" pitchFamily="18" charset="0"/>
              </a:rPr>
              <a:t> and Cheese also served in some Districts.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1700" b="1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1700" b="1" dirty="0" smtClean="0">
                <a:latin typeface="Century" panose="02040604050505020304" pitchFamily="18" charset="0"/>
              </a:rPr>
              <a:t>Special </a:t>
            </a:r>
            <a:r>
              <a:rPr lang="en-IN" sz="1700" b="1" dirty="0">
                <a:latin typeface="Century" panose="02040604050505020304" pitchFamily="18" charset="0"/>
              </a:rPr>
              <a:t>Mid-Day Meal Monitoring drive: </a:t>
            </a:r>
            <a:r>
              <a:rPr lang="en-US" sz="1700" dirty="0" err="1" smtClean="0">
                <a:latin typeface="Century" panose="02040604050505020304" pitchFamily="18" charset="0"/>
              </a:rPr>
              <a:t>Purba</a:t>
            </a:r>
            <a:r>
              <a:rPr lang="en-US" sz="1700" dirty="0" smtClean="0">
                <a:latin typeface="Century" panose="02040604050505020304" pitchFamily="18" charset="0"/>
              </a:rPr>
              <a:t> </a:t>
            </a:r>
            <a:r>
              <a:rPr lang="en-US" sz="1700" dirty="0" err="1" smtClean="0">
                <a:latin typeface="Century" panose="02040604050505020304" pitchFamily="18" charset="0"/>
              </a:rPr>
              <a:t>Bardhaman</a:t>
            </a:r>
            <a:r>
              <a:rPr lang="en-US" sz="1700" dirty="0">
                <a:latin typeface="Century" panose="02040604050505020304" pitchFamily="18" charset="0"/>
              </a:rPr>
              <a:t> </a:t>
            </a:r>
            <a:r>
              <a:rPr lang="en-US" sz="1700" dirty="0" smtClean="0">
                <a:latin typeface="Century" panose="02040604050505020304" pitchFamily="18" charset="0"/>
              </a:rPr>
              <a:t>and </a:t>
            </a:r>
            <a:r>
              <a:rPr lang="en-US" sz="1700" dirty="0" err="1">
                <a:latin typeface="Century" panose="02040604050505020304" pitchFamily="18" charset="0"/>
              </a:rPr>
              <a:t>Murshidabad</a:t>
            </a:r>
            <a:r>
              <a:rPr lang="en-US" sz="1700" dirty="0">
                <a:latin typeface="Century" panose="02040604050505020304" pitchFamily="18" charset="0"/>
              </a:rPr>
              <a:t> took the initiative of </a:t>
            </a:r>
            <a:r>
              <a:rPr lang="en-US" sz="1700" dirty="0" smtClean="0">
                <a:latin typeface="Century" panose="02040604050505020304" pitchFamily="18" charset="0"/>
              </a:rPr>
              <a:t>single </a:t>
            </a:r>
            <a:r>
              <a:rPr lang="en-US" sz="1700" dirty="0">
                <a:latin typeface="Century" panose="02040604050505020304" pitchFamily="18" charset="0"/>
              </a:rPr>
              <a:t>day inspection </a:t>
            </a:r>
            <a:r>
              <a:rPr lang="en-US" sz="1700" dirty="0" smtClean="0">
                <a:latin typeface="Century" panose="02040604050505020304" pitchFamily="18" charset="0"/>
              </a:rPr>
              <a:t>of </a:t>
            </a:r>
            <a:r>
              <a:rPr lang="en-US" sz="1700" dirty="0">
                <a:latin typeface="Century" panose="02040604050505020304" pitchFamily="18" charset="0"/>
              </a:rPr>
              <a:t>running of Mid-day Meal. </a:t>
            </a:r>
          </a:p>
          <a:p>
            <a:pPr algn="just"/>
            <a:endParaRPr lang="en-US" sz="1700" b="1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b="1" dirty="0" smtClean="0">
                <a:latin typeface="Century" panose="02040604050505020304" pitchFamily="18" charset="0"/>
              </a:rPr>
              <a:t>MDM </a:t>
            </a:r>
            <a:r>
              <a:rPr lang="en-US" sz="1700" b="1" dirty="0" err="1">
                <a:latin typeface="Century" panose="02040604050505020304" pitchFamily="18" charset="0"/>
              </a:rPr>
              <a:t>Mela</a:t>
            </a:r>
            <a:r>
              <a:rPr lang="en-US" sz="1700" b="1" dirty="0">
                <a:latin typeface="Century" panose="02040604050505020304" pitchFamily="18" charset="0"/>
              </a:rPr>
              <a:t>-cum-Workshop &amp; Training Programme:-</a:t>
            </a:r>
            <a:r>
              <a:rPr lang="en-US" sz="1700" dirty="0">
                <a:latin typeface="Century" panose="02040604050505020304" pitchFamily="18" charset="0"/>
              </a:rPr>
              <a:t> Malda District Administration has arranged two days Mid day Meal </a:t>
            </a:r>
            <a:r>
              <a:rPr lang="en-US" sz="1700" dirty="0" err="1">
                <a:latin typeface="Century" panose="02040604050505020304" pitchFamily="18" charset="0"/>
              </a:rPr>
              <a:t>Mela</a:t>
            </a:r>
            <a:r>
              <a:rPr lang="en-US" sz="1700" dirty="0">
                <a:latin typeface="Century" panose="02040604050505020304" pitchFamily="18" charset="0"/>
              </a:rPr>
              <a:t>-cum-Workshop &amp; Training </a:t>
            </a:r>
            <a:r>
              <a:rPr lang="en-US" sz="1700" dirty="0" err="1">
                <a:latin typeface="Century" panose="02040604050505020304" pitchFamily="18" charset="0"/>
              </a:rPr>
              <a:t>programme</a:t>
            </a:r>
            <a:r>
              <a:rPr lang="en-US" sz="1700" dirty="0">
                <a:latin typeface="Century" panose="02040604050505020304" pitchFamily="18" charset="0"/>
              </a:rPr>
              <a:t> </a:t>
            </a:r>
            <a:r>
              <a:rPr lang="en-US" sz="1700" dirty="0" smtClean="0">
                <a:latin typeface="Century" panose="02040604050505020304" pitchFamily="18" charset="0"/>
              </a:rPr>
              <a:t>of CCH with </a:t>
            </a:r>
            <a:r>
              <a:rPr lang="en-US" sz="1700" dirty="0">
                <a:latin typeface="Century" panose="02040604050505020304" pitchFamily="18" charset="0"/>
              </a:rPr>
              <a:t>a view to improve the quality of cooked MDM. </a:t>
            </a:r>
            <a:endParaRPr lang="en-US" sz="1700" dirty="0" smtClean="0">
              <a:latin typeface="Century" panose="02040604050505020304" pitchFamily="18" charset="0"/>
            </a:endParaRPr>
          </a:p>
          <a:p>
            <a:pPr algn="just"/>
            <a:endParaRPr lang="en-US" sz="1700" b="1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b="1" dirty="0" smtClean="0">
                <a:latin typeface="Century" panose="02040604050505020304" pitchFamily="18" charset="0"/>
              </a:rPr>
              <a:t>MDM </a:t>
            </a:r>
            <a:r>
              <a:rPr lang="en-US" sz="1700" b="1" dirty="0">
                <a:latin typeface="Century" panose="02040604050505020304" pitchFamily="18" charset="0"/>
              </a:rPr>
              <a:t>Magazine for all Schools: </a:t>
            </a:r>
            <a:r>
              <a:rPr lang="en-US" sz="1700" dirty="0">
                <a:latin typeface="Century" panose="02040604050505020304" pitchFamily="18" charset="0"/>
              </a:rPr>
              <a:t>Malda District Administration has prepared a Magazine on preparation of low cost, hygienic and tasty </a:t>
            </a:r>
            <a:r>
              <a:rPr lang="en-US" sz="1700" dirty="0" smtClean="0">
                <a:latin typeface="Century" panose="02040604050505020304" pitchFamily="18" charset="0"/>
              </a:rPr>
              <a:t>food. </a:t>
            </a:r>
            <a:endParaRPr lang="en-US" sz="17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7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b="1" dirty="0" smtClean="0">
                <a:latin typeface="Century" panose="02040604050505020304" pitchFamily="18" charset="0"/>
              </a:rPr>
              <a:t>Testing </a:t>
            </a:r>
            <a:r>
              <a:rPr lang="en-US" sz="1700" b="1" dirty="0">
                <a:latin typeface="Century" panose="02040604050505020304" pitchFamily="18" charset="0"/>
              </a:rPr>
              <a:t>of food samples</a:t>
            </a:r>
            <a:r>
              <a:rPr lang="en-US" sz="1700" b="1" dirty="0" smtClean="0">
                <a:latin typeface="Century" panose="02040604050505020304" pitchFamily="18" charset="0"/>
              </a:rPr>
              <a:t>:- </a:t>
            </a:r>
            <a:r>
              <a:rPr lang="en-US" sz="1700" dirty="0" smtClean="0">
                <a:latin typeface="Century" panose="02040604050505020304" pitchFamily="18" charset="0"/>
              </a:rPr>
              <a:t>This is being taken up by the Accredited laboratories during this year.</a:t>
            </a:r>
            <a:endParaRPr lang="en-US" sz="1700" dirty="0" smtClean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pic>
        <p:nvPicPr>
          <p:cNvPr id="9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05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25945"/>
              </p:ext>
            </p:extLst>
          </p:nvPr>
        </p:nvGraphicFramePr>
        <p:xfrm>
          <a:off x="457201" y="1039954"/>
          <a:ext cx="8381998" cy="55809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66192">
                  <a:extLst>
                    <a:ext uri="{9D8B030D-6E8A-4147-A177-3AD203B41FA5}">
                      <a16:colId xmlns:a16="http://schemas.microsoft.com/office/drawing/2014/main" val="256314832"/>
                    </a:ext>
                  </a:extLst>
                </a:gridCol>
                <a:gridCol w="1166192">
                  <a:extLst>
                    <a:ext uri="{9D8B030D-6E8A-4147-A177-3AD203B41FA5}">
                      <a16:colId xmlns:a16="http://schemas.microsoft.com/office/drawing/2014/main" val="1712547446"/>
                    </a:ext>
                  </a:extLst>
                </a:gridCol>
                <a:gridCol w="2016538">
                  <a:extLst>
                    <a:ext uri="{9D8B030D-6E8A-4147-A177-3AD203B41FA5}">
                      <a16:colId xmlns:a16="http://schemas.microsoft.com/office/drawing/2014/main" val="138372622"/>
                    </a:ext>
                  </a:extLst>
                </a:gridCol>
                <a:gridCol w="2016538">
                  <a:extLst>
                    <a:ext uri="{9D8B030D-6E8A-4147-A177-3AD203B41FA5}">
                      <a16:colId xmlns:a16="http://schemas.microsoft.com/office/drawing/2014/main" val="1370757662"/>
                    </a:ext>
                  </a:extLst>
                </a:gridCol>
                <a:gridCol w="2016538">
                  <a:extLst>
                    <a:ext uri="{9D8B030D-6E8A-4147-A177-3AD203B41FA5}">
                      <a16:colId xmlns:a16="http://schemas.microsoft.com/office/drawing/2014/main" val="3053395667"/>
                    </a:ext>
                  </a:extLst>
                </a:gridCol>
              </a:tblGrid>
              <a:tr h="5926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Components</a:t>
                      </a: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Central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State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2084985390"/>
                  </a:ext>
                </a:extLst>
              </a:tr>
              <a:tr h="59266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Cooking Cost</a:t>
                      </a: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Pry</a:t>
                      </a: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36899.91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24550.34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61450.25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771654339"/>
                  </a:ext>
                </a:extLst>
              </a:tr>
              <a:tr h="592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Up. Pry</a:t>
                      </a: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36436.73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24258.42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entury" panose="02040604050505020304" pitchFamily="18" charset="0"/>
                        </a:rPr>
                        <a:t>60695.15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1489795771"/>
                  </a:ext>
                </a:extLst>
              </a:tr>
              <a:tr h="5926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Transportation cost</a:t>
                      </a: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entury" panose="02040604050505020304" pitchFamily="18" charset="0"/>
                        </a:rPr>
                        <a:t>2220.81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entury" panose="02040604050505020304" pitchFamily="18" charset="0"/>
                        </a:rPr>
                        <a:t>2220.81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3399706197"/>
                  </a:ext>
                </a:extLst>
              </a:tr>
              <a:tr h="5926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Management Monitoring &amp; Evaluation (MME)</a:t>
                      </a: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entury" panose="02040604050505020304" pitchFamily="18" charset="0"/>
                        </a:rPr>
                        <a:t>1788.64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1788.64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2096118068"/>
                  </a:ext>
                </a:extLst>
              </a:tr>
              <a:tr h="5926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Honorarium to cook cum Helpers</a:t>
                      </a: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entury" panose="02040604050505020304" pitchFamily="18" charset="0"/>
                        </a:rPr>
                        <a:t>14927.94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22391.91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37319.85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2957643846"/>
                  </a:ext>
                </a:extLst>
              </a:tr>
              <a:tr h="5926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Cost of Food grains</a:t>
                      </a: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entury" panose="02040604050505020304" pitchFamily="18" charset="0"/>
                        </a:rPr>
                        <a:t>8883.25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entury" panose="02040604050505020304" pitchFamily="18" charset="0"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entury" panose="02040604050505020304" pitchFamily="18" charset="0"/>
                        </a:rPr>
                        <a:t>8883.25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3642624324"/>
                  </a:ext>
                </a:extLst>
              </a:tr>
              <a:tr h="440956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Kitchen device</a:t>
                      </a: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2043.70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2043.70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2928434655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Kitchen Store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461.50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307.66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769.16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969721337"/>
                  </a:ext>
                </a:extLst>
              </a:tr>
              <a:tr h="296334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528" marR="7528" marT="7528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Century" panose="02040604050505020304" pitchFamily="18" charset="0"/>
                        </a:rPr>
                        <a:t>103662.47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Century" panose="02040604050505020304" pitchFamily="18" charset="0"/>
                        </a:rPr>
                        <a:t>71507.66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Century" panose="02040604050505020304" pitchFamily="18" charset="0"/>
                        </a:rPr>
                        <a:t>175170.13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2077621406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90600" y="84138"/>
            <a:ext cx="731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Budget </a:t>
            </a: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Proposal for </a:t>
            </a:r>
            <a:r>
              <a:rPr lang="en-US" sz="36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2018-19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670622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Century" panose="02040604050505020304" pitchFamily="18" charset="0"/>
              </a:rPr>
              <a:t>Rs. In Lakh</a:t>
            </a:r>
            <a:endParaRPr lang="en-US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789171"/>
            <a:ext cx="8915400" cy="553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Century" pitchFamily="18" charset="0"/>
              </a:rPr>
              <a:t>In the meeting of the SLMC the present rate of cooking cost was considered very low and it was  decided to form a committee in this regard.  As per recommendation a proposed estimate is being prepared as under:</a:t>
            </a:r>
          </a:p>
          <a:p>
            <a:pPr lvl="0" algn="just">
              <a:lnSpc>
                <a:spcPct val="150000"/>
              </a:lnSpc>
            </a:pPr>
            <a:r>
              <a:rPr lang="en-US" sz="1700" dirty="0" smtClean="0">
                <a:latin typeface="Century" pitchFamily="18" charset="0"/>
              </a:rPr>
              <a:t>	</a:t>
            </a:r>
            <a:r>
              <a:rPr lang="en-US" sz="1700" b="1" dirty="0" smtClean="0">
                <a:latin typeface="Century" pitchFamily="18" charset="0"/>
              </a:rPr>
              <a:t>Primary: </a:t>
            </a:r>
            <a:r>
              <a:rPr lang="en-US" sz="1700" b="1" dirty="0" err="1" smtClean="0">
                <a:latin typeface="Century" pitchFamily="18" charset="0"/>
              </a:rPr>
              <a:t>Rs</a:t>
            </a:r>
            <a:r>
              <a:rPr lang="en-US" sz="1700" b="1" dirty="0" smtClean="0">
                <a:latin typeface="Century" pitchFamily="18" charset="0"/>
              </a:rPr>
              <a:t>. </a:t>
            </a:r>
            <a:r>
              <a:rPr lang="en-US" sz="1700" b="1" dirty="0">
                <a:latin typeface="Century" pitchFamily="18" charset="0"/>
              </a:rPr>
              <a:t>8</a:t>
            </a:r>
            <a:r>
              <a:rPr lang="en-US" sz="1700" b="1" dirty="0" smtClean="0">
                <a:latin typeface="Century" pitchFamily="18" charset="0"/>
              </a:rPr>
              <a:t>/- and Upper Primary: </a:t>
            </a:r>
            <a:r>
              <a:rPr lang="en-US" sz="1700" b="1" dirty="0" err="1" smtClean="0">
                <a:latin typeface="Century" pitchFamily="18" charset="0"/>
              </a:rPr>
              <a:t>Rs</a:t>
            </a:r>
            <a:r>
              <a:rPr lang="en-US" sz="1700" b="1" dirty="0" smtClean="0">
                <a:latin typeface="Century" pitchFamily="18" charset="0"/>
              </a:rPr>
              <a:t>. 10/- per student per day.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Century" pitchFamily="18" charset="0"/>
              </a:rPr>
              <a:t>Raising of MME fund from 1.8% to 3% to meet up salary expenses of approximately 2000 contractual employees working under MDMS at different levels.</a:t>
            </a:r>
            <a:endParaRPr lang="en-US" sz="1700" dirty="0">
              <a:latin typeface="Century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Century" pitchFamily="18" charset="0"/>
              </a:rPr>
              <a:t>Remuneration </a:t>
            </a:r>
            <a:r>
              <a:rPr lang="en-US" sz="1700" dirty="0">
                <a:latin typeface="Century" pitchFamily="18" charset="0"/>
              </a:rPr>
              <a:t>to the Cook-cum-helpers may be paid for 12 months instead of 10 months in a financial year. It is also proposed to enhance the remuneration @ </a:t>
            </a:r>
            <a:r>
              <a:rPr lang="en-US" sz="1700" dirty="0" err="1">
                <a:latin typeface="Century" pitchFamily="18" charset="0"/>
              </a:rPr>
              <a:t>Rs</a:t>
            </a:r>
            <a:r>
              <a:rPr lang="en-US" sz="1700" dirty="0">
                <a:latin typeface="Century" pitchFamily="18" charset="0"/>
              </a:rPr>
              <a:t>. </a:t>
            </a:r>
            <a:r>
              <a:rPr lang="en-US" sz="1700" dirty="0" smtClean="0">
                <a:latin typeface="Century" pitchFamily="18" charset="0"/>
              </a:rPr>
              <a:t>1,000/- </a:t>
            </a:r>
            <a:r>
              <a:rPr lang="en-US" sz="1700" dirty="0">
                <a:latin typeface="Century" pitchFamily="18" charset="0"/>
              </a:rPr>
              <a:t>per cook  per month  by the MHRD, GOI. </a:t>
            </a:r>
            <a:endParaRPr lang="en-US" sz="1700" dirty="0" smtClean="0">
              <a:latin typeface="Century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Century" pitchFamily="18" charset="0"/>
              </a:rPr>
              <a:t>Rs</a:t>
            </a:r>
            <a:r>
              <a:rPr lang="en-US" sz="1700" dirty="0">
                <a:latin typeface="Century" pitchFamily="18" charset="0"/>
              </a:rPr>
              <a:t>. 5,000/- for kitchen devices is inadequate for schools with higher enrolment the amount may be enhanced accordingly.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Century" pitchFamily="18" charset="0"/>
              </a:rPr>
              <a:t>Initial </a:t>
            </a:r>
            <a:r>
              <a:rPr lang="en-US" sz="1700" dirty="0" smtClean="0">
                <a:latin typeface="Century" pitchFamily="18" charset="0"/>
              </a:rPr>
              <a:t>installation charges for LPG connection need to be considered by the MHRD, GOI. </a:t>
            </a:r>
          </a:p>
          <a:p>
            <a:pPr lvl="0" algn="just">
              <a:lnSpc>
                <a:spcPct val="150000"/>
              </a:lnSpc>
            </a:pPr>
            <a:endParaRPr lang="en-US" sz="1700" dirty="0">
              <a:latin typeface="Century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7620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ISSUES / PROPOSALS</a:t>
            </a:r>
          </a:p>
        </p:txBody>
      </p:sp>
      <p:pic>
        <p:nvPicPr>
          <p:cNvPr id="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458200" y="0"/>
            <a:ext cx="685800" cy="8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628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7629"/>
            <a:ext cx="9144000" cy="8853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WEST BENGAL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02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PHOTO SESSION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  <a:ea typeface="Verdana" pitchFamily="34" charset="0"/>
                <a:cs typeface="Verdana" pitchFamily="34" charset="0"/>
              </a:rPr>
              <a:t>”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80"/>
          <p:cNvSpPr>
            <a:spLocks noChangeArrowheads="1"/>
          </p:cNvSpPr>
          <p:nvPr/>
        </p:nvSpPr>
        <p:spPr bwMode="auto">
          <a:xfrm>
            <a:off x="0" y="24384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</a:pPr>
            <a:r>
              <a:rPr lang="en-US" altLang="ko-KR" sz="4000" b="1" dirty="0" smtClean="0">
                <a:solidFill>
                  <a:srgbClr val="002060"/>
                </a:solidFill>
                <a:latin typeface="Book Antiqua" pitchFamily="18" charset="0"/>
                <a:ea typeface="PMingLiU" pitchFamily="18" charset="-120"/>
              </a:rPr>
              <a:t>MID – DAY MEAL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</a:pPr>
            <a:r>
              <a:rPr lang="en-US" altLang="ko-KR" sz="4000" b="1" dirty="0" smtClean="0">
                <a:solidFill>
                  <a:srgbClr val="002060"/>
                </a:solidFill>
                <a:latin typeface="Book Antiqua" pitchFamily="18" charset="0"/>
                <a:ea typeface="PMingLiU" pitchFamily="18" charset="-120"/>
              </a:rPr>
              <a:t>SCHEME</a:t>
            </a:r>
            <a:endParaRPr lang="en-US" altLang="ko-KR" sz="4000" b="1" dirty="0">
              <a:solidFill>
                <a:srgbClr val="002060"/>
              </a:solidFill>
              <a:latin typeface="Book Antiqua" pitchFamily="18" charset="0"/>
              <a:ea typeface="PMingLiU" pitchFamily="18" charset="-120"/>
            </a:endParaRPr>
          </a:p>
        </p:txBody>
      </p:sp>
      <p:pic>
        <p:nvPicPr>
          <p:cNvPr id="10" name="Picture 9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3721100" y="3915813"/>
            <a:ext cx="1917700" cy="23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3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55" y="602511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/>
              <a:t>Purbasthali</a:t>
            </a:r>
            <a:r>
              <a:rPr lang="en-IN" b="1" dirty="0" smtClean="0"/>
              <a:t> </a:t>
            </a:r>
            <a:r>
              <a:rPr lang="en-IN" b="1" dirty="0" err="1" smtClean="0"/>
              <a:t>Annadaprasad</a:t>
            </a:r>
            <a:r>
              <a:rPr lang="en-IN" b="1" dirty="0" smtClean="0"/>
              <a:t> F.P. School, </a:t>
            </a:r>
            <a:r>
              <a:rPr lang="en-IN" b="1" dirty="0" err="1" smtClean="0"/>
              <a:t>Purbasthali</a:t>
            </a:r>
            <a:r>
              <a:rPr lang="en-IN" b="1" dirty="0" smtClean="0"/>
              <a:t>, </a:t>
            </a:r>
            <a:r>
              <a:rPr lang="en-IN" b="1" dirty="0" err="1" smtClean="0"/>
              <a:t>Purba</a:t>
            </a:r>
            <a:r>
              <a:rPr lang="en-IN" b="1" dirty="0" smtClean="0"/>
              <a:t> Bardhaman</a:t>
            </a:r>
            <a:endParaRPr lang="en-IN" b="1" dirty="0"/>
          </a:p>
        </p:txBody>
      </p:sp>
      <p:sp>
        <p:nvSpPr>
          <p:cNvPr id="10" name="Rectangle 9"/>
          <p:cNvSpPr/>
          <p:nvPr/>
        </p:nvSpPr>
        <p:spPr>
          <a:xfrm>
            <a:off x="-76200" y="609600"/>
            <a:ext cx="652679" cy="5621473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Dining Hall</a:t>
            </a:r>
            <a:endParaRPr lang="en-US" sz="28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596069" cy="423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27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>
                <a:latin typeface="+mj-lt"/>
                <a:ea typeface="+mj-ea"/>
                <a:cs typeface="+mj-cs"/>
              </a:rPr>
              <a:t>Mid Day Meal </a:t>
            </a:r>
            <a:r>
              <a:rPr lang="en-US" sz="4000" b="1" kern="0" dirty="0" err="1">
                <a:latin typeface="+mj-lt"/>
                <a:ea typeface="+mj-ea"/>
                <a:cs typeface="+mj-cs"/>
              </a:rPr>
              <a:t>Programme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Miscelleneus\MDM Pic\Pic Sent to Delhi on 28.07.2015\Sent to Delhi\Edited Pic\Edited Pic\Dining Hall\Dining at Dr Jakir Hossain High Madrasah under Tehatta-1 Block, Na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768607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624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Dining at Dr </a:t>
            </a:r>
            <a:r>
              <a:rPr lang="en-IN" b="1" dirty="0" err="1" smtClean="0"/>
              <a:t>Jakir</a:t>
            </a:r>
            <a:r>
              <a:rPr lang="en-IN" b="1" dirty="0" smtClean="0"/>
              <a:t> </a:t>
            </a:r>
            <a:r>
              <a:rPr lang="en-IN" b="1" dirty="0" err="1" smtClean="0"/>
              <a:t>Hossain</a:t>
            </a:r>
            <a:r>
              <a:rPr lang="en-IN" b="1" dirty="0" smtClean="0"/>
              <a:t> High </a:t>
            </a:r>
            <a:r>
              <a:rPr lang="en-IN" b="1" dirty="0" err="1" smtClean="0"/>
              <a:t>Madrasah</a:t>
            </a:r>
            <a:r>
              <a:rPr lang="en-IN" b="1" dirty="0" smtClean="0"/>
              <a:t> under Tehatta-1 Block, Nadia</a:t>
            </a:r>
            <a:endParaRPr lang="en-IN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76200" y="609600"/>
            <a:ext cx="652679" cy="5621473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Dining Hall</a:t>
            </a:r>
            <a:endParaRPr lang="en-US" sz="28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6742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23273" y="22542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7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Mid Day Meal </a:t>
            </a:r>
            <a:r>
              <a:rPr lang="en-US" sz="37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Programme</a:t>
            </a:r>
            <a:endParaRPr lang="en-US" sz="37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61" y="59552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Nagadi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obedia</a:t>
            </a:r>
            <a:r>
              <a:rPr lang="en-US" b="1" dirty="0" smtClean="0">
                <a:solidFill>
                  <a:srgbClr val="0000FF"/>
                </a:solidFill>
              </a:rPr>
              <a:t> High School under </a:t>
            </a:r>
            <a:r>
              <a:rPr lang="en-US" b="1" dirty="0" err="1" smtClean="0">
                <a:solidFill>
                  <a:srgbClr val="0000FF"/>
                </a:solidFill>
              </a:rPr>
              <a:t>Nakashipara</a:t>
            </a:r>
            <a:r>
              <a:rPr lang="en-US" b="1" dirty="0" smtClean="0">
                <a:solidFill>
                  <a:srgbClr val="0000FF"/>
                </a:solidFill>
              </a:rPr>
              <a:t> Block</a:t>
            </a:r>
            <a:r>
              <a:rPr lang="en-IN" b="1" dirty="0" smtClean="0">
                <a:solidFill>
                  <a:srgbClr val="0000FF"/>
                </a:solidFill>
              </a:rPr>
              <a:t>, Nadia</a:t>
            </a:r>
            <a:endParaRPr lang="en-IN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\\Debasish\office share\Photo\Nagadi obedia High School under Nakashipara B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61" y="838200"/>
            <a:ext cx="844126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9838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9218" name="Picture 2" descr="C:\Miscelleneus\MDM Pic\Pic Sent to Delhi on 28.07.2015\Sent to Delhi\Edited Pic\Edited Pic\Dining Hall\DHall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793746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6096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/>
              <a:t>Madarihat</a:t>
            </a:r>
            <a:r>
              <a:rPr lang="en-IN" b="1" dirty="0" smtClean="0"/>
              <a:t> High School, </a:t>
            </a:r>
            <a:r>
              <a:rPr lang="en-IN" b="1" dirty="0" err="1" smtClean="0"/>
              <a:t>Madarihat-Birpara</a:t>
            </a:r>
            <a:r>
              <a:rPr lang="en-IN" b="1" dirty="0" smtClean="0"/>
              <a:t>, </a:t>
            </a:r>
            <a:r>
              <a:rPr lang="en-IN" b="1" dirty="0" err="1" smtClean="0"/>
              <a:t>Alipurduar</a:t>
            </a:r>
            <a:endParaRPr lang="en-IN" b="1" dirty="0"/>
          </a:p>
        </p:txBody>
      </p:sp>
      <p:sp>
        <p:nvSpPr>
          <p:cNvPr id="8" name="Rectangle 7"/>
          <p:cNvSpPr/>
          <p:nvPr/>
        </p:nvSpPr>
        <p:spPr>
          <a:xfrm>
            <a:off x="-76200" y="609600"/>
            <a:ext cx="652679" cy="5621473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Dining Hall</a:t>
            </a:r>
            <a:endParaRPr lang="en-US" sz="28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44468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Muraliganj</a:t>
            </a:r>
            <a:r>
              <a:rPr lang="en-US" b="1" dirty="0" smtClean="0">
                <a:solidFill>
                  <a:srgbClr val="0000FF"/>
                </a:solidFill>
              </a:rPr>
              <a:t> High School, </a:t>
            </a:r>
            <a:r>
              <a:rPr lang="en-US" b="1" dirty="0" err="1" smtClean="0">
                <a:solidFill>
                  <a:srgbClr val="0000FF"/>
                </a:solidFill>
              </a:rPr>
              <a:t>Siliguri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528" y="443932"/>
            <a:ext cx="652679" cy="5926273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Hand Washing</a:t>
            </a:r>
            <a:endParaRPr lang="en-US" sz="28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pic>
        <p:nvPicPr>
          <p:cNvPr id="1026" name="Picture 2" descr="C:\Miscelleneus\MDM Pic\MDM Pictures district wise received on 20.07.2015\Siliguri\F) Hand Was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55" y="927823"/>
            <a:ext cx="7465845" cy="495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30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9" y="6149955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Hand Washing at </a:t>
            </a:r>
            <a:r>
              <a:rPr lang="en-IN" b="1" dirty="0"/>
              <a:t>CSTEV(HS) under </a:t>
            </a:r>
            <a:r>
              <a:rPr lang="en-IN" b="1" dirty="0" err="1"/>
              <a:t>Kalyani</a:t>
            </a:r>
            <a:r>
              <a:rPr lang="en-IN" b="1" dirty="0"/>
              <a:t> </a:t>
            </a:r>
            <a:r>
              <a:rPr lang="en-IN" b="1" dirty="0" smtClean="0"/>
              <a:t>Municipality, Nadia</a:t>
            </a:r>
            <a:endParaRPr lang="en-IN" b="1" dirty="0"/>
          </a:p>
        </p:txBody>
      </p:sp>
      <p:sp>
        <p:nvSpPr>
          <p:cNvPr id="9" name="Rectangle 8"/>
          <p:cNvSpPr/>
          <p:nvPr/>
        </p:nvSpPr>
        <p:spPr>
          <a:xfrm>
            <a:off x="-76200" y="626927"/>
            <a:ext cx="652679" cy="5926273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Hand Washing</a:t>
            </a:r>
            <a:endParaRPr lang="en-US" sz="28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4" y="648134"/>
            <a:ext cx="8116311" cy="54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9474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1266" name="Picture 2" descr="C:\Miscelleneus\MDM Pic\Pic Sent to Delhi on 28.07.2015\Sent to Delhi\Edited Pic\Edited Pic\Kitchen Garden\Bajit pur High School Kitchen Garden Mayureswar I Dev block Enroled Student 390, Birbh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914400"/>
            <a:ext cx="7992534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Kitchen Garden at </a:t>
            </a:r>
            <a:r>
              <a:rPr lang="en-IN" b="1" dirty="0" err="1" smtClean="0"/>
              <a:t>Bajit</a:t>
            </a:r>
            <a:r>
              <a:rPr lang="en-IN" b="1" dirty="0" smtClean="0"/>
              <a:t> </a:t>
            </a:r>
            <a:r>
              <a:rPr lang="en-IN" b="1" dirty="0" err="1" smtClean="0"/>
              <a:t>pur</a:t>
            </a:r>
            <a:r>
              <a:rPr lang="en-IN" b="1" dirty="0" smtClean="0"/>
              <a:t> High School, </a:t>
            </a:r>
            <a:r>
              <a:rPr lang="en-IN" b="1" dirty="0" err="1" smtClean="0"/>
              <a:t>Mayureswar</a:t>
            </a:r>
            <a:r>
              <a:rPr lang="en-IN" b="1" dirty="0" smtClean="0"/>
              <a:t> I , </a:t>
            </a:r>
            <a:r>
              <a:rPr lang="en-IN" b="1" dirty="0" err="1" smtClean="0"/>
              <a:t>Birbhum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-76200" y="152400"/>
            <a:ext cx="585738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Kitchen garden</a:t>
            </a:r>
            <a:endParaRPr lang="en-US" sz="24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3235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4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Ainshmali</a:t>
            </a:r>
            <a:r>
              <a:rPr lang="en-US" b="1" dirty="0" smtClean="0">
                <a:solidFill>
                  <a:srgbClr val="0000FF"/>
                </a:solidFill>
              </a:rPr>
              <a:t> United Academy School under </a:t>
            </a:r>
            <a:r>
              <a:rPr lang="en-US" b="1" dirty="0" err="1" smtClean="0">
                <a:solidFill>
                  <a:srgbClr val="0000FF"/>
                </a:solidFill>
              </a:rPr>
              <a:t>Ranaghat</a:t>
            </a:r>
            <a:r>
              <a:rPr lang="en-US" b="1" dirty="0" smtClean="0">
                <a:solidFill>
                  <a:srgbClr val="0000FF"/>
                </a:solidFill>
              </a:rPr>
              <a:t>-II, Nadia </a:t>
            </a:r>
            <a:endParaRPr lang="en-IN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inshmali United Academy School under Ranaghat-I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645400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76200" y="152400"/>
            <a:ext cx="585738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Kitchen garden</a:t>
            </a:r>
            <a:endParaRPr lang="en-US" sz="24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74544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3315" name="Picture 3" descr="C:\Miscelleneus\MDM Pic\Pic Sent to Delhi on 28.07.2015\Sent to Delhi\Edited Pic\Edited Pic\Logo\13) Haranath Mondal Adarsha Primary School Suri Muni, Birbh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8823"/>
            <a:ext cx="7763482" cy="5330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6096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 </a:t>
            </a:r>
            <a:r>
              <a:rPr lang="en-IN" b="1" dirty="0" err="1" smtClean="0"/>
              <a:t>Haranath</a:t>
            </a:r>
            <a:r>
              <a:rPr lang="en-IN" b="1" dirty="0" smtClean="0"/>
              <a:t> </a:t>
            </a:r>
            <a:r>
              <a:rPr lang="en-IN" b="1" dirty="0" err="1" smtClean="0"/>
              <a:t>Mondal</a:t>
            </a:r>
            <a:r>
              <a:rPr lang="en-IN" b="1" dirty="0" smtClean="0"/>
              <a:t> </a:t>
            </a:r>
            <a:r>
              <a:rPr lang="en-IN" b="1" dirty="0" err="1" smtClean="0"/>
              <a:t>Adarsha</a:t>
            </a:r>
            <a:r>
              <a:rPr lang="en-IN" b="1" dirty="0" smtClean="0"/>
              <a:t> Primary School </a:t>
            </a:r>
            <a:r>
              <a:rPr lang="en-IN" b="1" dirty="0" err="1" smtClean="0"/>
              <a:t>Suri</a:t>
            </a:r>
            <a:r>
              <a:rPr lang="en-IN" b="1" dirty="0" smtClean="0"/>
              <a:t> </a:t>
            </a:r>
            <a:r>
              <a:rPr lang="en-IN" b="1" dirty="0" err="1" smtClean="0"/>
              <a:t>Municipalty</a:t>
            </a:r>
            <a:r>
              <a:rPr lang="en-IN" b="1" dirty="0" smtClean="0"/>
              <a:t>, </a:t>
            </a:r>
            <a:r>
              <a:rPr lang="en-IN" b="1" dirty="0" err="1" smtClean="0"/>
              <a:t>Birbhum</a:t>
            </a:r>
            <a:endParaRPr lang="en-IN" b="1" dirty="0"/>
          </a:p>
        </p:txBody>
      </p:sp>
      <p:sp>
        <p:nvSpPr>
          <p:cNvPr id="8" name="Rectangle 7"/>
          <p:cNvSpPr/>
          <p:nvPr/>
        </p:nvSpPr>
        <p:spPr>
          <a:xfrm>
            <a:off x="-76200" y="152400"/>
            <a:ext cx="585738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Kitchen shed</a:t>
            </a:r>
            <a:endParaRPr lang="en-US" sz="24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11340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Picture 10" descr="10620237_403494433149533_7597942826917947572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86" y="803275"/>
            <a:ext cx="7665413" cy="4945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1938" y="5942378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Training of Cook-cum-helpers at Hooghly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585738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Training of </a:t>
            </a:r>
            <a:r>
              <a:rPr lang="en-US" sz="2400" b="1" cap="all" dirty="0" err="1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cch</a:t>
            </a:r>
            <a:endParaRPr lang="en-US" sz="24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71961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3439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7709" y="96837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0108"/>
            <a:ext cx="552331" cy="645937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Cook cum helpers</a:t>
            </a:r>
            <a:endParaRPr lang="en-US" sz="22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2195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\\Debasish\office share\Photo\KULGACHIA PRY SCHOOL.ULU-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8486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251" y="401637"/>
            <a:ext cx="552331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2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Plates &amp; Glasses</a:t>
            </a:r>
            <a:endParaRPr lang="en-US" sz="22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33117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251" y="401637"/>
            <a:ext cx="552331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2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Water filtration</a:t>
            </a:r>
            <a:endParaRPr lang="en-US" sz="22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sp>
        <p:nvSpPr>
          <p:cNvPr id="4" name="Rectangle 3"/>
          <p:cNvSpPr/>
          <p:nvPr/>
        </p:nvSpPr>
        <p:spPr>
          <a:xfrm>
            <a:off x="814880" y="6127823"/>
            <a:ext cx="75604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/>
              <a:t>Ramganja</a:t>
            </a:r>
            <a:r>
              <a:rPr lang="en-US" sz="1500" b="1" dirty="0"/>
              <a:t> Primary School under </a:t>
            </a:r>
            <a:r>
              <a:rPr lang="en-US" sz="1500" b="1" dirty="0" err="1"/>
              <a:t>Chandrakona</a:t>
            </a:r>
            <a:r>
              <a:rPr lang="en-US" sz="1500" b="1" dirty="0"/>
              <a:t> </a:t>
            </a:r>
            <a:r>
              <a:rPr lang="en-US" sz="1500" b="1" dirty="0" smtClean="0"/>
              <a:t>Municipality, </a:t>
            </a:r>
            <a:r>
              <a:rPr lang="en-US" sz="1500" b="1" dirty="0" err="1" smtClean="0"/>
              <a:t>Paschim</a:t>
            </a:r>
            <a:r>
              <a:rPr lang="en-US" sz="1500" b="1" dirty="0" smtClean="0"/>
              <a:t> Medinipur</a:t>
            </a:r>
            <a:endParaRPr lang="en-US" sz="15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663550"/>
            <a:ext cx="7955225" cy="530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616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2286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Coverage </a:t>
            </a:r>
            <a:r>
              <a:rPr lang="en-US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as </a:t>
            </a:r>
            <a:r>
              <a:rPr lang="en-US" sz="40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per AWP &amp;B 2018-19</a:t>
            </a:r>
            <a:endParaRPr lang="en-US" sz="40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50718" y="112395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en-US" sz="2800" b="1" dirty="0" smtClean="0">
                <a:latin typeface="Book Antiqua" pitchFamily="18" charset="0"/>
              </a:rPr>
              <a:t>PRIMARY: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42340"/>
              </p:ext>
            </p:extLst>
          </p:nvPr>
        </p:nvGraphicFramePr>
        <p:xfrm>
          <a:off x="533400" y="1752600"/>
          <a:ext cx="8077201" cy="1509904"/>
        </p:xfrm>
        <a:graphic>
          <a:graphicData uri="http://schemas.openxmlformats.org/drawingml/2006/table">
            <a:tbl>
              <a:tblPr/>
              <a:tblGrid>
                <a:gridCol w="139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Eligible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Covered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% of 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coverage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67536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7270889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67536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6497969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89.36% 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68" name="Rectangle 1"/>
          <p:cNvSpPr>
            <a:spLocks noChangeArrowheads="1"/>
          </p:cNvSpPr>
          <p:nvPr/>
        </p:nvSpPr>
        <p:spPr bwMode="auto">
          <a:xfrm>
            <a:off x="550718" y="3657599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en-US" sz="2800" b="1" dirty="0">
                <a:latin typeface="Book Antiqua" pitchFamily="18" charset="0"/>
              </a:rPr>
              <a:t>UPPER </a:t>
            </a:r>
            <a:r>
              <a:rPr lang="en-US" sz="2800" b="1" dirty="0" smtClean="0">
                <a:latin typeface="Book Antiqua" pitchFamily="18" charset="0"/>
              </a:rPr>
              <a:t>PRIMARY: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69157"/>
              </p:ext>
            </p:extLst>
          </p:nvPr>
        </p:nvGraphicFramePr>
        <p:xfrm>
          <a:off x="533400" y="4181475"/>
          <a:ext cx="8077201" cy="1558765"/>
        </p:xfrm>
        <a:graphic>
          <a:graphicData uri="http://schemas.openxmlformats.org/drawingml/2006/table">
            <a:tbl>
              <a:tblPr/>
              <a:tblGrid>
                <a:gridCol w="126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Eligible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Covered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% of 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coverage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16154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4651274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16154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4230973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90.96%</a:t>
                      </a:r>
                      <a:endParaRPr kumimoji="0" lang="en-US" sz="2000" b="1" i="0" u="none" strike="noStrike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3987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251" y="401637"/>
            <a:ext cx="552331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2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Water filtration</a:t>
            </a:r>
            <a:endParaRPr lang="en-US" sz="22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sp>
        <p:nvSpPr>
          <p:cNvPr id="4" name="Rectangle 3"/>
          <p:cNvSpPr/>
          <p:nvPr/>
        </p:nvSpPr>
        <p:spPr>
          <a:xfrm>
            <a:off x="814880" y="6127823"/>
            <a:ext cx="75604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Water </a:t>
            </a:r>
            <a:r>
              <a:rPr lang="en-US" sz="1500" b="1" dirty="0"/>
              <a:t>Filter installed in Ramchandrapur </a:t>
            </a:r>
            <a:r>
              <a:rPr lang="en-US" sz="1500" b="1" dirty="0" err="1"/>
              <a:t>Asutosh</a:t>
            </a:r>
            <a:r>
              <a:rPr lang="en-US" sz="1500" b="1" dirty="0"/>
              <a:t> </a:t>
            </a:r>
            <a:r>
              <a:rPr lang="en-US" sz="1500" b="1" dirty="0" err="1" smtClean="0"/>
              <a:t>Pry.School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Paschim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Medinipur</a:t>
            </a:r>
            <a:endParaRPr lang="en-US" sz="1500" b="1" dirty="0"/>
          </a:p>
        </p:txBody>
      </p:sp>
      <p:pic>
        <p:nvPicPr>
          <p:cNvPr id="1026" name="Picture 2" descr="C:\Users\user\Desktop\Ramchandrapur Asutosh Pry.School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57582"/>
            <a:ext cx="3244664" cy="4898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B69A-1930-42D7-878E-55279CB9DCF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185" y="152400"/>
            <a:ext cx="552331" cy="685799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2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Mid day meal </a:t>
            </a:r>
            <a:r>
              <a:rPr lang="en-US" sz="2200" b="1" cap="all" dirty="0" err="1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mela</a:t>
            </a:r>
            <a:endParaRPr lang="en-US" sz="22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sp>
        <p:nvSpPr>
          <p:cNvPr id="4" name="Rectangle 3"/>
          <p:cNvSpPr/>
          <p:nvPr/>
        </p:nvSpPr>
        <p:spPr>
          <a:xfrm>
            <a:off x="814880" y="6127823"/>
            <a:ext cx="75604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Mid-Day Meal </a:t>
            </a:r>
            <a:r>
              <a:rPr lang="en-US" sz="1500" b="1" dirty="0" err="1" smtClean="0"/>
              <a:t>Mela</a:t>
            </a:r>
            <a:r>
              <a:rPr lang="en-US" sz="1500" b="1" dirty="0" smtClean="0"/>
              <a:t> at </a:t>
            </a:r>
            <a:r>
              <a:rPr lang="en-US" sz="1500" b="1" dirty="0" err="1" smtClean="0"/>
              <a:t>Malda</a:t>
            </a:r>
            <a:r>
              <a:rPr lang="en-US" sz="1500" b="1" dirty="0" smtClean="0"/>
              <a:t> District</a:t>
            </a:r>
            <a:endParaRPr lang="en-US" sz="1500" b="1" dirty="0"/>
          </a:p>
        </p:txBody>
      </p:sp>
      <p:pic>
        <p:nvPicPr>
          <p:cNvPr id="1026" name="Picture 2" descr="IMG-20180308-WA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0" y="1066800"/>
            <a:ext cx="7856824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2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2" y="756091"/>
            <a:ext cx="8066128" cy="537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sp>
        <p:nvSpPr>
          <p:cNvPr id="9" name="Rectangle 8"/>
          <p:cNvSpPr/>
          <p:nvPr/>
        </p:nvSpPr>
        <p:spPr>
          <a:xfrm>
            <a:off x="646295" y="6133509"/>
            <a:ext cx="7787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Kalyanshree</a:t>
            </a:r>
            <a:r>
              <a:rPr lang="en-US" sz="1400" b="1" dirty="0"/>
              <a:t> J.D. Girls School (H.S.) under </a:t>
            </a:r>
            <a:r>
              <a:rPr lang="en-US" sz="1400" b="1" dirty="0" err="1"/>
              <a:t>Chandrakona</a:t>
            </a:r>
            <a:r>
              <a:rPr lang="en-US" sz="1400" b="1" dirty="0"/>
              <a:t> </a:t>
            </a:r>
            <a:r>
              <a:rPr lang="en-US" sz="1400" b="1" dirty="0" smtClean="0"/>
              <a:t>Municipality, </a:t>
            </a:r>
            <a:r>
              <a:rPr lang="en-US" sz="1400" b="1" dirty="0" err="1" smtClean="0"/>
              <a:t>Paschim</a:t>
            </a:r>
            <a:r>
              <a:rPr lang="en-US" sz="1400" b="1" dirty="0" smtClean="0"/>
              <a:t> Medinipur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0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483600" y="0"/>
            <a:ext cx="660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Mid Day Meal </a:t>
            </a:r>
            <a:r>
              <a:rPr lang="en-US" sz="36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Programme</a:t>
            </a:r>
            <a:endParaRPr lang="en-US" sz="36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  <p:sp>
        <p:nvSpPr>
          <p:cNvPr id="9" name="Rectangle 8"/>
          <p:cNvSpPr/>
          <p:nvPr/>
        </p:nvSpPr>
        <p:spPr>
          <a:xfrm>
            <a:off x="533400" y="6115600"/>
            <a:ext cx="828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Mundumala</a:t>
            </a:r>
            <a:r>
              <a:rPr lang="en-US" sz="1600" b="1" dirty="0"/>
              <a:t> Primary School under </a:t>
            </a:r>
            <a:r>
              <a:rPr lang="en-US" sz="1600" b="1" dirty="0" err="1"/>
              <a:t>Chandrakona</a:t>
            </a:r>
            <a:r>
              <a:rPr lang="en-US" sz="1600" b="1" dirty="0"/>
              <a:t> </a:t>
            </a:r>
            <a:r>
              <a:rPr lang="en-US" sz="1600" b="1" dirty="0" smtClean="0"/>
              <a:t>Municipality, </a:t>
            </a:r>
            <a:r>
              <a:rPr lang="en-US" sz="1600" b="1" dirty="0" err="1" smtClean="0"/>
              <a:t>Paschim</a:t>
            </a:r>
            <a:r>
              <a:rPr lang="en-US" sz="1600" b="1" dirty="0" smtClean="0"/>
              <a:t> Medinipur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5745"/>
            <a:ext cx="8047182" cy="536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0" y="180108"/>
            <a:ext cx="552331" cy="645937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</a:rPr>
              <a:t>yoga class</a:t>
            </a:r>
            <a:endParaRPr lang="en-US" sz="2200" b="1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5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3343870"/>
            <a:ext cx="42886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914400" y="2362200"/>
            <a:ext cx="20574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900">
                <a:solidFill>
                  <a:srgbClr val="2C7826"/>
                </a:solidFill>
                <a:sym typeface="Webdings" pitchFamily="18" charset="2"/>
              </a:rPr>
              <a:t>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4572000"/>
            <a:ext cx="6934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Govt. of 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West Bengal </a:t>
            </a:r>
            <a:endParaRPr lang="en-US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School Education 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Department</a:t>
            </a:r>
          </a:p>
          <a:p>
            <a:pPr algn="ctr">
              <a:defRPr/>
            </a:pP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Mid Day Meal 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Section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3200400" y="762000"/>
            <a:ext cx="33528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900">
                <a:solidFill>
                  <a:srgbClr val="2C7826"/>
                </a:solidFill>
                <a:sym typeface="Webdings" pitchFamily="18" charset="2"/>
              </a:rPr>
              <a:t></a:t>
            </a: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5943600" y="0"/>
            <a:ext cx="25908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900">
                <a:solidFill>
                  <a:srgbClr val="2C7826"/>
                </a:solidFill>
                <a:sym typeface="Webdings" pitchFamily="18" charset="2"/>
              </a:rPr>
              <a:t></a:t>
            </a:r>
          </a:p>
        </p:txBody>
      </p:sp>
    </p:spTree>
    <p:extLst>
      <p:ext uri="{BB962C8B-B14F-4D97-AF65-F5344CB8AC3E}">
        <p14:creationId xmlns:p14="http://schemas.microsoft.com/office/powerpoint/2010/main" val="7097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3855" y="171909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No. of Children opted for MDMS </a:t>
            </a:r>
            <a:r>
              <a:rPr lang="en-US" sz="32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as </a:t>
            </a: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per</a:t>
            </a: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 4</a:t>
            </a:r>
            <a:r>
              <a:rPr lang="en-US" sz="3200" b="1" baseline="300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th</a:t>
            </a: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 QPR, 2017-18</a:t>
            </a:r>
            <a:endParaRPr lang="en-US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495299" y="137282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en-US" sz="2800" b="1" dirty="0" smtClean="0">
                <a:latin typeface="Book Antiqua" pitchFamily="18" charset="0"/>
              </a:rPr>
              <a:t>PRIMARY: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41297"/>
              </p:ext>
            </p:extLst>
          </p:nvPr>
        </p:nvGraphicFramePr>
        <p:xfrm>
          <a:off x="533399" y="2008285"/>
          <a:ext cx="8077201" cy="1509904"/>
        </p:xfrm>
        <a:graphic>
          <a:graphicData uri="http://schemas.openxmlformats.org/drawingml/2006/table">
            <a:tbl>
              <a:tblPr/>
              <a:tblGrid>
                <a:gridCol w="139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Eligible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Covered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% of 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coverage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67536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7270889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67536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7025578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96.63%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68" name="Rectangle 1"/>
          <p:cNvSpPr>
            <a:spLocks noChangeArrowheads="1"/>
          </p:cNvSpPr>
          <p:nvPr/>
        </p:nvSpPr>
        <p:spPr bwMode="auto">
          <a:xfrm>
            <a:off x="550718" y="3657599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en-US" sz="2800" b="1" dirty="0">
                <a:latin typeface="Book Antiqua" pitchFamily="18" charset="0"/>
              </a:rPr>
              <a:t>UPPER </a:t>
            </a:r>
            <a:r>
              <a:rPr lang="en-US" sz="2800" b="1" dirty="0" smtClean="0">
                <a:latin typeface="Book Antiqua" pitchFamily="18" charset="0"/>
              </a:rPr>
              <a:t>PRIMARY: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79644"/>
              </p:ext>
            </p:extLst>
          </p:nvPr>
        </p:nvGraphicFramePr>
        <p:xfrm>
          <a:off x="533400" y="4181475"/>
          <a:ext cx="8077201" cy="1558765"/>
        </p:xfrm>
        <a:graphic>
          <a:graphicData uri="http://schemas.openxmlformats.org/drawingml/2006/table">
            <a:tbl>
              <a:tblPr/>
              <a:tblGrid>
                <a:gridCol w="126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Eligible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Covered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% of 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coverage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Schools </a:t>
                      </a: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latin typeface="Book Antiqua" pitchFamily="18" charset="0"/>
                        </a:rPr>
                        <a:t>Enrolment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latin typeface="Book Antiqua" pitchFamily="18" charset="0"/>
                      </a:endParaRPr>
                    </a:p>
                  </a:txBody>
                  <a:tcPr marL="7723" marR="7723" marT="772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16154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4651274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16154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4483920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96.40%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816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57200" y="84138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Utilization of Fund &amp; Food Grains </a:t>
            </a:r>
            <a:endParaRPr lang="en-US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19538" name="TextBox 4"/>
          <p:cNvSpPr txBox="1">
            <a:spLocks noChangeArrowheads="1"/>
          </p:cNvSpPr>
          <p:nvPr/>
        </p:nvSpPr>
        <p:spPr bwMode="auto">
          <a:xfrm>
            <a:off x="7200899" y="896143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N" b="1" dirty="0"/>
              <a:t>(Rs in </a:t>
            </a:r>
            <a:r>
              <a:rPr lang="en-IN" b="1" dirty="0" err="1" smtClean="0"/>
              <a:t>Lakh</a:t>
            </a:r>
            <a:r>
              <a:rPr lang="en-IN" b="1" dirty="0" smtClean="0"/>
              <a:t>)</a:t>
            </a:r>
            <a:endParaRPr lang="en-IN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9600" y="942975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During </a:t>
            </a:r>
            <a:r>
              <a:rPr lang="en-US" sz="1200" b="1" dirty="0" smtClean="0"/>
              <a:t>01.04.2017 </a:t>
            </a:r>
            <a:r>
              <a:rPr lang="en-US" sz="1200" b="1" dirty="0"/>
              <a:t>to </a:t>
            </a:r>
            <a:r>
              <a:rPr lang="en-US" sz="1200" b="1" dirty="0" smtClean="0"/>
              <a:t>31.03.2018</a:t>
            </a:r>
            <a:endParaRPr lang="en-US" sz="1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9542"/>
              </p:ext>
            </p:extLst>
          </p:nvPr>
        </p:nvGraphicFramePr>
        <p:xfrm>
          <a:off x="228600" y="1219200"/>
          <a:ext cx="8762999" cy="53554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6798">
                  <a:extLst>
                    <a:ext uri="{9D8B030D-6E8A-4147-A177-3AD203B41FA5}">
                      <a16:colId xmlns:a16="http://schemas.microsoft.com/office/drawing/2014/main" val="48049728"/>
                    </a:ext>
                  </a:extLst>
                </a:gridCol>
                <a:gridCol w="894836">
                  <a:extLst>
                    <a:ext uri="{9D8B030D-6E8A-4147-A177-3AD203B41FA5}">
                      <a16:colId xmlns:a16="http://schemas.microsoft.com/office/drawing/2014/main" val="624249876"/>
                    </a:ext>
                  </a:extLst>
                </a:gridCol>
                <a:gridCol w="1095134">
                  <a:extLst>
                    <a:ext uri="{9D8B030D-6E8A-4147-A177-3AD203B41FA5}">
                      <a16:colId xmlns:a16="http://schemas.microsoft.com/office/drawing/2014/main" val="1071605358"/>
                    </a:ext>
                  </a:extLst>
                </a:gridCol>
                <a:gridCol w="1095134">
                  <a:extLst>
                    <a:ext uri="{9D8B030D-6E8A-4147-A177-3AD203B41FA5}">
                      <a16:colId xmlns:a16="http://schemas.microsoft.com/office/drawing/2014/main" val="3317306600"/>
                    </a:ext>
                  </a:extLst>
                </a:gridCol>
                <a:gridCol w="1124916">
                  <a:extLst>
                    <a:ext uri="{9D8B030D-6E8A-4147-A177-3AD203B41FA5}">
                      <a16:colId xmlns:a16="http://schemas.microsoft.com/office/drawing/2014/main" val="4281295994"/>
                    </a:ext>
                  </a:extLst>
                </a:gridCol>
                <a:gridCol w="1124916">
                  <a:extLst>
                    <a:ext uri="{9D8B030D-6E8A-4147-A177-3AD203B41FA5}">
                      <a16:colId xmlns:a16="http://schemas.microsoft.com/office/drawing/2014/main" val="1861225553"/>
                    </a:ext>
                  </a:extLst>
                </a:gridCol>
                <a:gridCol w="1146050">
                  <a:extLst>
                    <a:ext uri="{9D8B030D-6E8A-4147-A177-3AD203B41FA5}">
                      <a16:colId xmlns:a16="http://schemas.microsoft.com/office/drawing/2014/main" val="3399655231"/>
                    </a:ext>
                  </a:extLst>
                </a:gridCol>
                <a:gridCol w="1215215">
                  <a:extLst>
                    <a:ext uri="{9D8B030D-6E8A-4147-A177-3AD203B41FA5}">
                      <a16:colId xmlns:a16="http://schemas.microsoft.com/office/drawing/2014/main" val="1598444692"/>
                    </a:ext>
                  </a:extLst>
                </a:gridCol>
              </a:tblGrid>
              <a:tr h="826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Components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Allocation for 2017-18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O/B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Fund released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Availability of fund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Utilization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% of expenditure against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allocation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590645"/>
                  </a:ext>
                </a:extLst>
              </a:tr>
              <a:tr h="3589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Cooking 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Pry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67311.60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10502.63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60573.44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71076.07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59739.71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007984"/>
                  </a:ext>
                </a:extLst>
              </a:tr>
              <a:tr h="348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Up. Pry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69127.47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9383.55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61972.48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71356.03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60065.76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587613"/>
                  </a:ext>
                </a:extLst>
              </a:tr>
              <a:tr h="4183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Transportation cost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2309.32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776.48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1532.84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2309.32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1501.58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5464996"/>
                  </a:ext>
                </a:extLst>
              </a:tr>
              <a:tr h="6222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Management Monitoring &amp; Evaluation (MME)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1951.07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1943.73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1951.07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1951.07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2499412"/>
                  </a:ext>
                </a:extLst>
              </a:tr>
              <a:tr h="4466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Honorarium to cook cum Helpers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37319.85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2236.76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37319.85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39556.61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35465.04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983136"/>
                  </a:ext>
                </a:extLst>
              </a:tr>
              <a:tr h="3183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Cost of Food grains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9237.28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4023.05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5214.24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9237.29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6006.31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0022991"/>
                  </a:ext>
                </a:extLst>
              </a:tr>
              <a:tr h="3485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187256.59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26929.81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168556.58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195486.39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164729.47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6020075"/>
                  </a:ext>
                </a:extLst>
              </a:tr>
              <a:tr h="8200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Component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Allocation for 2017-18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O/B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Lifting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Availability of </a:t>
                      </a:r>
                      <a:endParaRPr lang="en-US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food </a:t>
                      </a:r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grains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Utilization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% of expenditure against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allocation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4286394"/>
                  </a:ext>
                </a:extLst>
              </a:tr>
              <a:tr h="7405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Food grains/Rice </a:t>
                      </a:r>
                      <a:endParaRPr lang="en-US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in MT)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330767.22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22857.74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200210.26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223068.00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199350.02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6009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1564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38200" y="277381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Status of Payment to FCI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791200" y="1511300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As on </a:t>
            </a:r>
            <a:r>
              <a:rPr lang="en-US" sz="1200" b="1" dirty="0" smtClean="0"/>
              <a:t>31.03.2018</a:t>
            </a:r>
            <a:endParaRPr lang="en-US" sz="1200" b="1" dirty="0"/>
          </a:p>
        </p:txBody>
      </p:sp>
      <p:sp>
        <p:nvSpPr>
          <p:cNvPr id="21541" name="TextBox 5"/>
          <p:cNvSpPr txBox="1">
            <a:spLocks noChangeArrowheads="1"/>
          </p:cNvSpPr>
          <p:nvPr/>
        </p:nvSpPr>
        <p:spPr bwMode="auto">
          <a:xfrm>
            <a:off x="7200900" y="1509280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(Rs. In Lakh)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68952"/>
              </p:ext>
            </p:extLst>
          </p:nvPr>
        </p:nvGraphicFramePr>
        <p:xfrm>
          <a:off x="304801" y="1808596"/>
          <a:ext cx="8610599" cy="2279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70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Allocation for </a:t>
                      </a:r>
                      <a:endParaRPr lang="en-US" sz="1400" b="1" u="none" strike="noStrike" dirty="0" smtClean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FY 2017-18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Opening Balance as on 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01.04.17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Central Assistance Released by GOI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Bills raised by FCI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Payment to FCI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% of payment </a:t>
                      </a:r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to FCI against bills raised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Qty</a:t>
                      </a:r>
                    </a:p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(in MTs)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Amount </a:t>
                      </a:r>
                    </a:p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(in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Lakh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)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Qty </a:t>
                      </a:r>
                      <a:endParaRPr lang="en-US" sz="1400" b="1" u="none" strike="noStrike" dirty="0" smtClean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(</a:t>
                      </a:r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in MTs)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Amount</a:t>
                      </a:r>
                    </a:p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(in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Lakh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)  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marL="7088" marR="7088" marT="7088" marB="0" anchor="ctr" anchorCtr="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9923.02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4023.05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5214.24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200210.25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6006.31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200210.25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6006.31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kern="120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100%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16636"/>
              </p:ext>
            </p:extLst>
          </p:nvPr>
        </p:nvGraphicFramePr>
        <p:xfrm>
          <a:off x="1905000" y="4343400"/>
          <a:ext cx="5638799" cy="18287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28130">
                  <a:extLst>
                    <a:ext uri="{9D8B030D-6E8A-4147-A177-3AD203B41FA5}">
                      <a16:colId xmlns:a16="http://schemas.microsoft.com/office/drawing/2014/main" val="3176709756"/>
                    </a:ext>
                  </a:extLst>
                </a:gridCol>
                <a:gridCol w="1390598">
                  <a:extLst>
                    <a:ext uri="{9D8B030D-6E8A-4147-A177-3AD203B41FA5}">
                      <a16:colId xmlns:a16="http://schemas.microsoft.com/office/drawing/2014/main" val="4203591611"/>
                    </a:ext>
                  </a:extLst>
                </a:gridCol>
                <a:gridCol w="1390598">
                  <a:extLst>
                    <a:ext uri="{9D8B030D-6E8A-4147-A177-3AD203B41FA5}">
                      <a16:colId xmlns:a16="http://schemas.microsoft.com/office/drawing/2014/main" val="1310798619"/>
                    </a:ext>
                  </a:extLst>
                </a:gridCol>
                <a:gridCol w="1329473">
                  <a:extLst>
                    <a:ext uri="{9D8B030D-6E8A-4147-A177-3AD203B41FA5}">
                      <a16:colId xmlns:a16="http://schemas.microsoft.com/office/drawing/2014/main" val="450708388"/>
                    </a:ext>
                  </a:extLst>
                </a:gridCol>
              </a:tblGrid>
              <a:tr h="75303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Lifting (MT)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Bill Raised (Lakh)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Bill Payed (Lakh)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1258270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FCI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134904.17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4047.13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4047.13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3264731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DCFS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65306.08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1959.18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1959.18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0599845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kern="120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200210.25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6006.31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6006.31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924324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799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90600" y="343014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Status of kitchen cum store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70073" y="1378176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/>
              <a:t>As on </a:t>
            </a:r>
            <a:r>
              <a:rPr lang="en-US" sz="1400" b="1" dirty="0" smtClean="0"/>
              <a:t>31.03.2018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97708"/>
              </p:ext>
            </p:extLst>
          </p:nvPr>
        </p:nvGraphicFramePr>
        <p:xfrm>
          <a:off x="762000" y="1844929"/>
          <a:ext cx="7848601" cy="19319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8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3903778495"/>
                    </a:ext>
                  </a:extLst>
                </a:gridCol>
              </a:tblGrid>
              <a:tr h="1287992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Total No. of eligible schools</a:t>
                      </a:r>
                      <a:endParaRPr kumimoji="0" lang="en-US" sz="1600" b="1" u="none" strike="noStrike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Unit Sanctioned</a:t>
                      </a:r>
                      <a:endParaRPr kumimoji="0" lang="en-US" sz="1600" b="1" u="none" strike="noStrike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Completed</a:t>
                      </a:r>
                      <a:endParaRPr kumimoji="0" lang="en-US" sz="1600" b="1" u="none" strike="noStrike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u="none" strike="noStrike" kern="1200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In Progress</a:t>
                      </a:r>
                      <a:endParaRPr kumimoji="0" lang="en-US" sz="1600" b="1" u="none" strike="noStrike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u="none" strike="noStrike" kern="1200" dirty="0" smtClean="0">
                          <a:solidFill>
                            <a:srgbClr val="00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Proposal</a:t>
                      </a:r>
                      <a:endParaRPr kumimoji="0" lang="en-US" sz="1600" b="1" u="none" strike="noStrike" kern="1200" dirty="0">
                        <a:solidFill>
                          <a:srgbClr val="0000FF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96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u="none" strike="noStrike" kern="1200" dirty="0" smtClean="0">
                          <a:latin typeface="Century" pitchFamily="18" charset="0"/>
                        </a:rPr>
                        <a:t>82099</a:t>
                      </a:r>
                      <a:endParaRPr kumimoji="0" lang="en-IN" sz="1600" b="1" u="none" strike="noStrike" kern="1200" dirty="0">
                        <a:solidFill>
                          <a:schemeClr val="dk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u="none" strike="noStrike" kern="1200" dirty="0" smtClean="0">
                          <a:latin typeface="Century" pitchFamily="18" charset="0"/>
                        </a:rPr>
                        <a:t>81314</a:t>
                      </a:r>
                      <a:endParaRPr kumimoji="0" lang="en-IN" sz="1600" b="1" u="none" strike="noStrike" kern="1200" dirty="0">
                        <a:solidFill>
                          <a:schemeClr val="dk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u="none" strike="noStrike" kern="1200" dirty="0" smtClean="0">
                          <a:latin typeface="Century" pitchFamily="18" charset="0"/>
                        </a:rPr>
                        <a:t>77293 (95.05%)</a:t>
                      </a:r>
                      <a:endParaRPr kumimoji="0" lang="en-IN" sz="1600" b="1" u="none" strike="noStrike" kern="1200" dirty="0">
                        <a:solidFill>
                          <a:schemeClr val="dk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u="none" strike="noStrike" kern="1200" dirty="0" smtClean="0">
                          <a:latin typeface="Century" pitchFamily="18" charset="0"/>
                        </a:rPr>
                        <a:t>4021</a:t>
                      </a:r>
                      <a:endParaRPr kumimoji="0" lang="en-IN" sz="1600" b="1" u="none" strike="noStrike" kern="1200" dirty="0">
                        <a:solidFill>
                          <a:schemeClr val="dk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600" b="1" u="none" strike="noStrike" kern="120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268</a:t>
                      </a:r>
                      <a:endParaRPr kumimoji="0" lang="en-IN" sz="1600" b="1" u="none" strike="noStrike" kern="1200" dirty="0">
                        <a:solidFill>
                          <a:schemeClr val="dk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048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33400" y="413028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Procurement of kitchen devices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324600" y="2073715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/>
              <a:t>As on </a:t>
            </a:r>
            <a:r>
              <a:rPr lang="en-US" sz="1400" b="1" dirty="0" smtClean="0"/>
              <a:t>31.03.2018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78120"/>
              </p:ext>
            </p:extLst>
          </p:nvPr>
        </p:nvGraphicFramePr>
        <p:xfrm>
          <a:off x="990600" y="2439987"/>
          <a:ext cx="7543800" cy="198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5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8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Total No. of eligible schools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Total No. of sanctioned units + Replacement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Procured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Proposal for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replacement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entury" pitchFamily="18" charset="0"/>
                        </a:rPr>
                        <a:t>83690</a:t>
                      </a:r>
                      <a:endParaRPr lang="en-IN" sz="1800" b="1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entury" pitchFamily="18" charset="0"/>
                        </a:rPr>
                        <a:t>138598</a:t>
                      </a:r>
                      <a:endParaRPr lang="en-IN" sz="1800" b="1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entury" pitchFamily="18" charset="0"/>
                        </a:rPr>
                        <a:t>138598</a:t>
                      </a:r>
                      <a:endParaRPr lang="en-IN" sz="1800" b="1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entury" pitchFamily="18" charset="0"/>
                        </a:rPr>
                        <a:t>40874</a:t>
                      </a:r>
                      <a:endParaRPr lang="en-IN" sz="1800" b="1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4630578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N.B: Fund for replacement of Kitchen Devices (49981) amounting to Rs. 2499.05 lakh  has been sanctioned in the F.Y. 2015-16 but only Rs. 390.51 lakh (7810 unit) has been received in 2016-17. Hence in the FY 2018-19 Rs. 2108.54  lakh (42171) may kindly be released immediately.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970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799" y="542986"/>
            <a:ext cx="8229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Requirement of Cook cum </a:t>
            </a: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helpers 2018-19</a:t>
            </a:r>
            <a:endParaRPr lang="en-US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496790" y="1926410"/>
            <a:ext cx="3009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During </a:t>
            </a:r>
            <a:r>
              <a:rPr lang="en-US" sz="1400" b="1" dirty="0" smtClean="0"/>
              <a:t>01.04.2016 </a:t>
            </a:r>
            <a:r>
              <a:rPr lang="en-US" sz="1400" b="1" dirty="0"/>
              <a:t>to </a:t>
            </a:r>
            <a:r>
              <a:rPr lang="en-US" sz="1400" b="1" dirty="0" smtClean="0"/>
              <a:t>31.03.2018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53366"/>
              </p:ext>
            </p:extLst>
          </p:nvPr>
        </p:nvGraphicFramePr>
        <p:xfrm>
          <a:off x="990600" y="2362200"/>
          <a:ext cx="7543799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21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Cook Cum Helpers Sanctioned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CCHs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Engaged during 2017-18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Century" pitchFamily="18" charset="0"/>
                        </a:rPr>
                        <a:t>Proposed (2018-19)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entury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98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 smtClean="0">
                          <a:latin typeface="Century" pitchFamily="18" charset="0"/>
                        </a:rPr>
                        <a:t>248799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 smtClean="0">
                          <a:latin typeface="Century" pitchFamily="18" charset="0"/>
                        </a:rPr>
                        <a:t>235165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 smtClean="0">
                          <a:latin typeface="Century" pitchFamily="18" charset="0"/>
                        </a:rPr>
                        <a:t>248799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6200" y="661177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MDM, WEST BENGAL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215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4772570</TotalTime>
  <Words>1431</Words>
  <Application>Microsoft Office PowerPoint</Application>
  <PresentationFormat>On-screen Show (4:3)</PresentationFormat>
  <Paragraphs>424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PMingLiU</vt:lpstr>
      <vt:lpstr>Arial</vt:lpstr>
      <vt:lpstr>Book Antiqua</vt:lpstr>
      <vt:lpstr>Calibri</vt:lpstr>
      <vt:lpstr>Calisto MT</vt:lpstr>
      <vt:lpstr>Century</vt:lpstr>
      <vt:lpstr>Comic Sans MS</vt:lpstr>
      <vt:lpstr>Times New Roman</vt:lpstr>
      <vt:lpstr>Verdana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Entry Status (TRGMDM)  for 2017-18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 BENGAL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</dc:title>
  <dc:creator>SSA</dc:creator>
  <cp:lastModifiedBy>MDM-WB</cp:lastModifiedBy>
  <cp:revision>782</cp:revision>
  <cp:lastPrinted>2018-06-15T07:34:05Z</cp:lastPrinted>
  <dcterms:created xsi:type="dcterms:W3CDTF">2010-03-15T11:11:56Z</dcterms:created>
  <dcterms:modified xsi:type="dcterms:W3CDTF">2018-06-21T05:42:37Z</dcterms:modified>
</cp:coreProperties>
</file>